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1.jpg" ContentType="image/jpg"/>
  <Override PartName="/ppt/media/image3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69" r:id="rId4"/>
    <p:sldId id="259" r:id="rId5"/>
    <p:sldId id="260" r:id="rId6"/>
    <p:sldId id="270" r:id="rId7"/>
    <p:sldId id="261" r:id="rId8"/>
    <p:sldId id="271" r:id="rId9"/>
    <p:sldId id="262" r:id="rId10"/>
    <p:sldId id="272" r:id="rId11"/>
    <p:sldId id="263" r:id="rId12"/>
    <p:sldId id="273" r:id="rId13"/>
    <p:sldId id="264" r:id="rId14"/>
    <p:sldId id="274" r:id="rId15"/>
    <p:sldId id="265" r:id="rId16"/>
    <p:sldId id="275" r:id="rId17"/>
    <p:sldId id="276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EF8"/>
    <a:srgbClr val="F5BF8A"/>
    <a:srgbClr val="9A7D70"/>
    <a:srgbClr val="EFCE3C"/>
    <a:srgbClr val="006666"/>
    <a:srgbClr val="000000"/>
    <a:srgbClr val="BFA06A"/>
    <a:srgbClr val="04B5E6"/>
    <a:srgbClr val="FFABAC"/>
    <a:srgbClr val="CAC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>
        <p:scale>
          <a:sx n="90" d="100"/>
          <a:sy n="90" d="100"/>
        </p:scale>
        <p:origin x="8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C5F5A-4F81-B845-A00E-7B02EDCBA486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FB7FC-4F96-1641-BABE-75D49410B53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4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to Market</a:t>
            </a:r>
          </a:p>
          <a:p>
            <a:r>
              <a:rPr lang="en-US" dirty="0"/>
              <a:t>Delivery Risk</a:t>
            </a:r>
          </a:p>
          <a:p>
            <a:r>
              <a:rPr lang="en-US" dirty="0"/>
              <a:t>Throughput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47AC6-95A4-4479-AAB8-5612C3DFAB1A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299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to Market</a:t>
            </a:r>
          </a:p>
          <a:p>
            <a:r>
              <a:rPr lang="en-US" dirty="0"/>
              <a:t>Delivery Risk</a:t>
            </a:r>
          </a:p>
          <a:p>
            <a:r>
              <a:rPr lang="en-US" dirty="0"/>
              <a:t>Throughput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47AC6-95A4-4479-AAB8-5612C3DFAB1A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98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to Market</a:t>
            </a:r>
          </a:p>
          <a:p>
            <a:r>
              <a:rPr lang="en-US" dirty="0"/>
              <a:t>Delivery Risk</a:t>
            </a:r>
          </a:p>
          <a:p>
            <a:r>
              <a:rPr lang="en-US" dirty="0"/>
              <a:t>Throughput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47AC6-95A4-4479-AAB8-5612C3DFAB1A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6314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to Market</a:t>
            </a:r>
          </a:p>
          <a:p>
            <a:r>
              <a:rPr lang="en-US" dirty="0"/>
              <a:t>Delivery Risk</a:t>
            </a:r>
          </a:p>
          <a:p>
            <a:r>
              <a:rPr lang="en-US" dirty="0"/>
              <a:t>Throughput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47AC6-95A4-4479-AAB8-5612C3DFAB1A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16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to Market</a:t>
            </a:r>
          </a:p>
          <a:p>
            <a:r>
              <a:rPr lang="en-US" dirty="0"/>
              <a:t>Delivery Risk</a:t>
            </a:r>
          </a:p>
          <a:p>
            <a:r>
              <a:rPr lang="en-US" dirty="0"/>
              <a:t>Throughput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47AC6-95A4-4479-AAB8-5612C3DFAB1A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229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to Market</a:t>
            </a:r>
          </a:p>
          <a:p>
            <a:r>
              <a:rPr lang="en-US" dirty="0"/>
              <a:t>Delivery Risk</a:t>
            </a:r>
          </a:p>
          <a:p>
            <a:r>
              <a:rPr lang="en-US" dirty="0"/>
              <a:t>Throughput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47AC6-95A4-4479-AAB8-5612C3DFAB1A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108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to Market</a:t>
            </a:r>
          </a:p>
          <a:p>
            <a:r>
              <a:rPr lang="en-US" dirty="0"/>
              <a:t>Delivery Risk</a:t>
            </a:r>
          </a:p>
          <a:p>
            <a:r>
              <a:rPr lang="en-US" dirty="0"/>
              <a:t>Throughput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47AC6-95A4-4479-AAB8-5612C3DFAB1A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576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42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19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40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397A-ED49-470C-AC52-B0C7EA16FE9B}" type="datetimeFigureOut">
              <a:rPr lang="en-US" smtClean="0"/>
              <a:pPr/>
              <a:t>9/16/16</a:t>
            </a:fld>
            <a:endParaRPr lang="en-US"/>
          </a:p>
        </p:txBody>
      </p:sp>
      <p:sp>
        <p:nvSpPr>
          <p:cNvPr id="18" name="Segnaposto piè di pagina 1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>
          <a:xfrm>
            <a:off x="10906540" y="326509"/>
            <a:ext cx="522632" cy="365125"/>
          </a:xfrm>
          <a:prstGeom prst="rect">
            <a:avLst/>
          </a:prstGeom>
        </p:spPr>
        <p:txBody>
          <a:bodyPr/>
          <a:lstStyle/>
          <a:p>
            <a:fld id="{E057CA4C-F78B-4CC8-8BA8-E05BE7FADA8C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9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447800"/>
            <a:ext cx="11176000" cy="20005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asellaDiTesto 3"/>
          <p:cNvSpPr txBox="1"/>
          <p:nvPr userDrawn="1"/>
        </p:nvSpPr>
        <p:spPr>
          <a:xfrm>
            <a:off x="508000" y="632915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89E160A-C627-4D7E-A0D2-64762B51E708}" type="slidenum">
              <a:rPr lang="it-IT" b="1" smtClean="0">
                <a:solidFill>
                  <a:srgbClr val="FFFFFF"/>
                </a:solidFill>
              </a:rPr>
              <a:t>‹n.›</a:t>
            </a:fld>
            <a:endParaRPr lang="it-IT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356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03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778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318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369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9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87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31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5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461D2-7DE1-BE40-AC40-0666F4E4465A}" type="datetimeFigureOut">
              <a:rPr lang="it-IT" smtClean="0"/>
              <a:t>16/09/16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0CD5B-1950-B64D-8643-36FA4E907004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17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jp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0" y="6278758"/>
            <a:ext cx="12192000" cy="57924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9310085" y="6383713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i="1" dirty="0" smtClean="0">
                <a:solidFill>
                  <a:schemeClr val="bg1"/>
                </a:solidFill>
              </a:rPr>
              <a:t>Venezia, 17 Settembre 2016</a:t>
            </a:r>
            <a:endParaRPr lang="it-IT" i="1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2" y="259549"/>
            <a:ext cx="2287248" cy="4044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" y="923550"/>
            <a:ext cx="5741257" cy="51918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429" y="93631"/>
            <a:ext cx="1909401" cy="323385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8" y="4846372"/>
            <a:ext cx="6368804" cy="12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rettangolo 15"/>
          <p:cNvSpPr/>
          <p:nvPr/>
        </p:nvSpPr>
        <p:spPr>
          <a:xfrm rot="10800000">
            <a:off x="8952000" y="0"/>
            <a:ext cx="3240000" cy="257175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37" y="758813"/>
            <a:ext cx="6324413" cy="4350430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60000" y="6040765"/>
            <a:ext cx="12012938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GOAL SETTING CRITERIA</a:t>
            </a:r>
            <a:endParaRPr lang="it-IT" altLang="it-IT" sz="2400" i="1" dirty="0">
              <a:cs typeface="Arial" panose="020B0604020202020204" pitchFamily="34" charset="0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51" y="17438"/>
            <a:ext cx="1847849" cy="1482750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8010526" y="3640108"/>
            <a:ext cx="40004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Self-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organization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can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lead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to </a:t>
            </a:r>
          </a:p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anything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, and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it’s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therefore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</a:p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necessary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to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protect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people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</a:p>
          <a:p>
            <a:pPr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and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shared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resources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……and to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give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people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a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clear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</a:p>
          <a:p>
            <a:pPr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purpose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and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defined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goals</a:t>
            </a:r>
            <a:endParaRPr lang="it-IT" sz="2400" b="1" dirty="0">
              <a:solidFill>
                <a:schemeClr val="accent1">
                  <a:lumMod val="60000"/>
                  <a:lumOff val="40000"/>
                </a:schemeClr>
              </a:solidFill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9309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8" name="Triangolo rettangolo 7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  <p:sp>
        <p:nvSpPr>
          <p:cNvPr id="13" name="Rettangolo 12"/>
          <p:cNvSpPr/>
          <p:nvPr/>
        </p:nvSpPr>
        <p:spPr>
          <a:xfrm>
            <a:off x="16729" y="4840599"/>
            <a:ext cx="12158540" cy="1200329"/>
          </a:xfrm>
          <a:prstGeom prst="rect">
            <a:avLst/>
          </a:prstGeom>
          <a:solidFill>
            <a:srgbClr val="BFA08A">
              <a:alpha val="88000"/>
            </a:srgb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DEVELOP COMPETENCE</a:t>
            </a:r>
            <a:endParaRPr lang="it-IT" altLang="it-IT" sz="2400" b="1" dirty="0">
              <a:cs typeface="Arial" panose="020B0604020202020204" pitchFamily="34" charset="0"/>
            </a:endParaRPr>
          </a:p>
          <a:p>
            <a:pPr algn="ctr"/>
            <a:r>
              <a:rPr lang="it-IT" altLang="it-IT" sz="2400" dirty="0" smtClean="0">
                <a:cs typeface="Arial" panose="020B0604020202020204" pitchFamily="34" charset="0"/>
              </a:rPr>
              <a:t>le singole persone devono avere la possibilità di </a:t>
            </a:r>
            <a:r>
              <a:rPr lang="it-IT" altLang="it-IT" sz="2400" b="1" dirty="0" smtClean="0">
                <a:cs typeface="Arial" panose="020B0604020202020204" pitchFamily="34" charset="0"/>
              </a:rPr>
              <a:t>sviluppare la propria competenza</a:t>
            </a:r>
            <a:r>
              <a:rPr lang="it-IT" altLang="it-IT" sz="2400" dirty="0" smtClean="0">
                <a:cs typeface="Arial" panose="020B0604020202020204" pitchFamily="34" charset="0"/>
              </a:rPr>
              <a:t>, ovvero la </a:t>
            </a:r>
            <a:r>
              <a:rPr lang="it-IT" altLang="it-IT" sz="2400" b="1" dirty="0" smtClean="0">
                <a:cs typeface="Arial" panose="020B0604020202020204" pitchFamily="34" charset="0"/>
              </a:rPr>
              <a:t>conoscenza</a:t>
            </a:r>
            <a:r>
              <a:rPr lang="it-IT" altLang="it-IT" sz="2400" dirty="0" smtClean="0">
                <a:cs typeface="Arial" panose="020B0604020202020204" pitchFamily="34" charset="0"/>
              </a:rPr>
              <a:t> unita ad una opportuna </a:t>
            </a:r>
            <a:r>
              <a:rPr lang="it-IT" altLang="it-IT" sz="2400" b="1" dirty="0" smtClean="0">
                <a:cs typeface="Arial" panose="020B0604020202020204" pitchFamily="34" charset="0"/>
              </a:rPr>
              <a:t>disciplina</a:t>
            </a:r>
            <a:endParaRPr lang="it-IT" altLang="it-IT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068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iangolo rettangolo 14"/>
          <p:cNvSpPr/>
          <p:nvPr/>
        </p:nvSpPr>
        <p:spPr>
          <a:xfrm rot="10800000">
            <a:off x="8952000" y="0"/>
            <a:ext cx="3240000" cy="257175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0" y="769896"/>
            <a:ext cx="6157913" cy="4649297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60000" y="6040765"/>
            <a:ext cx="12012938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SEVEN APPROACH TO COMPETENCE DEVELOPMENT</a:t>
            </a:r>
            <a:endParaRPr lang="it-IT" altLang="it-IT" sz="2400" i="1" dirty="0">
              <a:cs typeface="Arial" panose="020B0604020202020204" pitchFamily="34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51" y="17438"/>
            <a:ext cx="1847848" cy="153990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7948613" y="3640108"/>
            <a:ext cx="41243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Teams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cannot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achieve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their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goals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if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team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members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aren’t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capable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enough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, and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managers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must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therefore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contribute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to 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the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development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of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competence</a:t>
            </a:r>
            <a:endParaRPr lang="it-IT" sz="2400" b="1" dirty="0">
              <a:solidFill>
                <a:schemeClr val="accent1">
                  <a:lumMod val="60000"/>
                  <a:lumOff val="40000"/>
                </a:schemeClr>
              </a:solidFill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526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8" name="Triangolo rettangolo 7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  <p:sp>
        <p:nvSpPr>
          <p:cNvPr id="12" name="Rettangolo 11"/>
          <p:cNvSpPr/>
          <p:nvPr/>
        </p:nvSpPr>
        <p:spPr>
          <a:xfrm>
            <a:off x="16729" y="4840599"/>
            <a:ext cx="12158540" cy="1200329"/>
          </a:xfrm>
          <a:prstGeom prst="rect">
            <a:avLst/>
          </a:prstGeom>
          <a:solidFill>
            <a:srgbClr val="CAC8C3">
              <a:alpha val="88000"/>
            </a:srgb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GROW STRUCTURE</a:t>
            </a:r>
            <a:endParaRPr lang="it-IT" altLang="it-IT" sz="2400" b="1" dirty="0">
              <a:cs typeface="Arial" panose="020B0604020202020204" pitchFamily="34" charset="0"/>
            </a:endParaRPr>
          </a:p>
          <a:p>
            <a:pPr algn="ctr"/>
            <a:r>
              <a:rPr lang="it-IT" altLang="it-IT" sz="2400" dirty="0" smtClean="0">
                <a:cs typeface="Arial" panose="020B0604020202020204" pitchFamily="34" charset="0"/>
              </a:rPr>
              <a:t>la </a:t>
            </a:r>
            <a:r>
              <a:rPr lang="it-IT" altLang="it-IT" sz="2400" b="1" dirty="0" smtClean="0">
                <a:cs typeface="Arial" panose="020B0604020202020204" pitchFamily="34" charset="0"/>
              </a:rPr>
              <a:t>crescita</a:t>
            </a:r>
            <a:r>
              <a:rPr lang="it-IT" altLang="it-IT" sz="2400" dirty="0" smtClean="0">
                <a:cs typeface="Arial" panose="020B0604020202020204" pitchFamily="34" charset="0"/>
              </a:rPr>
              <a:t> </a:t>
            </a:r>
            <a:r>
              <a:rPr lang="it-IT" altLang="it-IT" sz="2400" b="1" dirty="0" smtClean="0">
                <a:cs typeface="Arial" panose="020B0604020202020204" pitchFamily="34" charset="0"/>
              </a:rPr>
              <a:t>organizzativa</a:t>
            </a:r>
            <a:r>
              <a:rPr lang="it-IT" altLang="it-IT" sz="2400" dirty="0" smtClean="0">
                <a:cs typeface="Arial" panose="020B0604020202020204" pitchFamily="34" charset="0"/>
              </a:rPr>
              <a:t> è funzione delle </a:t>
            </a:r>
            <a:r>
              <a:rPr lang="it-IT" altLang="it-IT" sz="2400" b="1" dirty="0" smtClean="0">
                <a:cs typeface="Arial" panose="020B0604020202020204" pitchFamily="34" charset="0"/>
              </a:rPr>
              <a:t>Persone</a:t>
            </a:r>
            <a:r>
              <a:rPr lang="it-IT" altLang="it-IT" sz="2400" dirty="0" smtClean="0">
                <a:cs typeface="Arial" panose="020B0604020202020204" pitchFamily="34" charset="0"/>
              </a:rPr>
              <a:t>, della </a:t>
            </a:r>
            <a:r>
              <a:rPr lang="it-IT" altLang="it-IT" sz="2400" b="1" dirty="0" smtClean="0">
                <a:cs typeface="Arial" panose="020B0604020202020204" pitchFamily="34" charset="0"/>
              </a:rPr>
              <a:t>Dimensione</a:t>
            </a:r>
            <a:r>
              <a:rPr lang="it-IT" altLang="it-IT" sz="2400" dirty="0" smtClean="0">
                <a:cs typeface="Arial" panose="020B0604020202020204" pitchFamily="34" charset="0"/>
              </a:rPr>
              <a:t>, dell’</a:t>
            </a:r>
            <a:r>
              <a:rPr lang="it-IT" altLang="it-IT" sz="2400" b="1" dirty="0" smtClean="0">
                <a:cs typeface="Arial" panose="020B0604020202020204" pitchFamily="34" charset="0"/>
              </a:rPr>
              <a:t>Ambiente</a:t>
            </a:r>
            <a:r>
              <a:rPr lang="it-IT" altLang="it-IT" sz="2400" dirty="0" smtClean="0">
                <a:cs typeface="Arial" panose="020B0604020202020204" pitchFamily="34" charset="0"/>
              </a:rPr>
              <a:t> e dei </a:t>
            </a:r>
            <a:r>
              <a:rPr lang="it-IT" altLang="it-IT" sz="2400" b="1" dirty="0" smtClean="0">
                <a:cs typeface="Arial" panose="020B0604020202020204" pitchFamily="34" charset="0"/>
              </a:rPr>
              <a:t>Prodotti</a:t>
            </a:r>
            <a:r>
              <a:rPr lang="it-IT" altLang="it-IT" sz="2400" dirty="0" smtClean="0">
                <a:cs typeface="Arial" panose="020B0604020202020204" pitchFamily="34" charset="0"/>
              </a:rPr>
              <a:t>, bilanciati dalla </a:t>
            </a:r>
            <a:r>
              <a:rPr lang="it-IT" altLang="it-IT" sz="2400" i="1" dirty="0" smtClean="0">
                <a:cs typeface="Arial" panose="020B0604020202020204" pitchFamily="34" charset="0"/>
              </a:rPr>
              <a:t>Comunicazione</a:t>
            </a:r>
            <a:r>
              <a:rPr lang="it-IT" altLang="it-IT" sz="2400" dirty="0" smtClean="0">
                <a:cs typeface="Arial" panose="020B0604020202020204" pitchFamily="34" charset="0"/>
              </a:rPr>
              <a:t>, </a:t>
            </a:r>
            <a:r>
              <a:rPr lang="it-IT" altLang="it-IT" sz="2400" i="1" dirty="0" smtClean="0">
                <a:cs typeface="Arial" panose="020B0604020202020204" pitchFamily="34" charset="0"/>
              </a:rPr>
              <a:t>Cooperazione</a:t>
            </a:r>
            <a:r>
              <a:rPr lang="it-IT" altLang="it-IT" sz="2400" dirty="0" smtClean="0">
                <a:cs typeface="Arial" panose="020B0604020202020204" pitchFamily="34" charset="0"/>
              </a:rPr>
              <a:t> e </a:t>
            </a:r>
            <a:r>
              <a:rPr lang="it-IT" altLang="it-IT" sz="2400" i="1" dirty="0" smtClean="0">
                <a:cs typeface="Arial" panose="020B0604020202020204" pitchFamily="34" charset="0"/>
              </a:rPr>
              <a:t>Competitività</a:t>
            </a:r>
            <a:endParaRPr lang="it-IT" altLang="it-IT" sz="2400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79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rettangolo 11"/>
          <p:cNvSpPr/>
          <p:nvPr/>
        </p:nvSpPr>
        <p:spPr>
          <a:xfrm rot="10800000">
            <a:off x="8952000" y="0"/>
            <a:ext cx="3240000" cy="257175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2" y="911476"/>
            <a:ext cx="7739291" cy="461778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60000" y="6040765"/>
            <a:ext cx="12012938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ORGANIZATIONAL STYLES</a:t>
            </a:r>
            <a:endParaRPr lang="it-IT" altLang="it-IT" sz="2400" i="1" dirty="0">
              <a:cs typeface="Arial" panose="020B0604020202020204" pitchFamily="34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6"/>
          <a:stretch/>
        </p:blipFill>
        <p:spPr>
          <a:xfrm>
            <a:off x="10558463" y="-1"/>
            <a:ext cx="1633537" cy="1185863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7948613" y="3640108"/>
            <a:ext cx="4124325" cy="2385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Many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teams operate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within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the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context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of a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complex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</a:p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organization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, and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thus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it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is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important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to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consider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</a:p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structures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that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enhance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communication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endParaRPr lang="it-IT" sz="2400" b="1" dirty="0">
              <a:solidFill>
                <a:schemeClr val="accent1">
                  <a:lumMod val="60000"/>
                  <a:lumOff val="40000"/>
                </a:schemeClr>
              </a:solidFill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3126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Gruppo 2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2" name="Triangolo rettangolo 1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  <p:sp>
        <p:nvSpPr>
          <p:cNvPr id="10" name="Rettangolo 9"/>
          <p:cNvSpPr/>
          <p:nvPr/>
        </p:nvSpPr>
        <p:spPr>
          <a:xfrm>
            <a:off x="16729" y="4840599"/>
            <a:ext cx="12158540" cy="1200329"/>
          </a:xfrm>
          <a:prstGeom prst="rect">
            <a:avLst/>
          </a:prstGeom>
          <a:solidFill>
            <a:srgbClr val="CAC8C3">
              <a:alpha val="88000"/>
            </a:srgb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IMPROVE EVERYTHING</a:t>
            </a:r>
            <a:endParaRPr lang="it-IT" altLang="it-IT" sz="2400" b="1" dirty="0">
              <a:cs typeface="Arial" panose="020B0604020202020204" pitchFamily="34" charset="0"/>
            </a:endParaRPr>
          </a:p>
          <a:p>
            <a:pPr algn="ctr"/>
            <a:r>
              <a:rPr lang="it-IT" altLang="it-IT" sz="2400" dirty="0" smtClean="0">
                <a:cs typeface="Arial" panose="020B0604020202020204" pitchFamily="34" charset="0"/>
              </a:rPr>
              <a:t>l’organizzazione deve trovare il proprio </a:t>
            </a:r>
            <a:r>
              <a:rPr lang="it-IT" altLang="it-IT" sz="2400" b="1" dirty="0" smtClean="0">
                <a:cs typeface="Arial" panose="020B0604020202020204" pitchFamily="34" charset="0"/>
              </a:rPr>
              <a:t>punto di equilibrio </a:t>
            </a:r>
            <a:r>
              <a:rPr lang="it-IT" altLang="it-IT" sz="2400" dirty="0" smtClean="0">
                <a:cs typeface="Arial" panose="020B0604020202020204" pitchFamily="34" charset="0"/>
              </a:rPr>
              <a:t>all’interno dell’</a:t>
            </a:r>
            <a:r>
              <a:rPr lang="it-IT" altLang="it-IT" sz="2400" i="1" dirty="0" smtClean="0">
                <a:cs typeface="Arial" panose="020B0604020202020204" pitchFamily="34" charset="0"/>
              </a:rPr>
              <a:t>ambiente</a:t>
            </a:r>
            <a:r>
              <a:rPr lang="it-IT" altLang="it-IT" sz="2400" dirty="0" smtClean="0">
                <a:cs typeface="Arial" panose="020B0604020202020204" pitchFamily="34" charset="0"/>
              </a:rPr>
              <a:t> di riferimento, agendo attraverso un continuo </a:t>
            </a:r>
            <a:r>
              <a:rPr lang="it-IT" altLang="it-IT" sz="2400" i="1" dirty="0" smtClean="0">
                <a:cs typeface="Arial" panose="020B0604020202020204" pitchFamily="34" charset="0"/>
              </a:rPr>
              <a:t>adattamento</a:t>
            </a:r>
            <a:r>
              <a:rPr lang="it-IT" altLang="it-IT" sz="2400" dirty="0" smtClean="0">
                <a:cs typeface="Arial" panose="020B0604020202020204" pitchFamily="34" charset="0"/>
              </a:rPr>
              <a:t> e l’</a:t>
            </a:r>
            <a:r>
              <a:rPr lang="it-IT" altLang="it-IT" sz="2400" i="1" dirty="0" smtClean="0">
                <a:cs typeface="Arial" panose="020B0604020202020204" pitchFamily="34" charset="0"/>
              </a:rPr>
              <a:t>esplorazione</a:t>
            </a:r>
            <a:r>
              <a:rPr lang="it-IT" altLang="it-IT" sz="2400" dirty="0" smtClean="0">
                <a:cs typeface="Arial" panose="020B0604020202020204" pitchFamily="34" charset="0"/>
              </a:rPr>
              <a:t> di nuovi traguardi</a:t>
            </a:r>
            <a:endParaRPr lang="it-IT" altLang="it-IT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231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olo rettangolo 15"/>
          <p:cNvSpPr/>
          <p:nvPr/>
        </p:nvSpPr>
        <p:spPr>
          <a:xfrm rot="10800000">
            <a:off x="8952000" y="0"/>
            <a:ext cx="3240000" cy="257175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0000" y="6040765"/>
            <a:ext cx="12012938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IMPROVEMENT DRIVERS &amp; FITNESS LANDSCAPE</a:t>
            </a:r>
            <a:endParaRPr lang="it-IT" altLang="it-IT" sz="2400" i="1" dirty="0">
              <a:cs typeface="Arial" panose="020B0604020202020204" pitchFamily="34" charset="0"/>
            </a:endParaRPr>
          </a:p>
        </p:txBody>
      </p:sp>
      <p:sp>
        <p:nvSpPr>
          <p:cNvPr id="11" name="object 4"/>
          <p:cNvSpPr/>
          <p:nvPr/>
        </p:nvSpPr>
        <p:spPr>
          <a:xfrm>
            <a:off x="3192752" y="3592069"/>
            <a:ext cx="4948237" cy="2101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uppo 11"/>
          <p:cNvGrpSpPr/>
          <p:nvPr/>
        </p:nvGrpSpPr>
        <p:grpSpPr>
          <a:xfrm>
            <a:off x="5427929" y="1763843"/>
            <a:ext cx="4508449" cy="1143805"/>
            <a:chOff x="1097280" y="2420111"/>
            <a:chExt cx="3429635" cy="1091185"/>
          </a:xfrm>
        </p:grpSpPr>
        <p:sp>
          <p:nvSpPr>
            <p:cNvPr id="13" name="object 3"/>
            <p:cNvSpPr/>
            <p:nvPr/>
          </p:nvSpPr>
          <p:spPr>
            <a:xfrm>
              <a:off x="1914144" y="2420111"/>
              <a:ext cx="2191511" cy="10637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/>
            <p:cNvSpPr/>
            <p:nvPr/>
          </p:nvSpPr>
          <p:spPr>
            <a:xfrm>
              <a:off x="1097280" y="3511296"/>
              <a:ext cx="3429635" cy="0"/>
            </a:xfrm>
            <a:custGeom>
              <a:avLst/>
              <a:gdLst/>
              <a:ahLst/>
              <a:cxnLst/>
              <a:rect l="l" t="t" r="r" b="b"/>
              <a:pathLst>
                <a:path w="3429635">
                  <a:moveTo>
                    <a:pt x="0" y="0"/>
                  </a:moveTo>
                  <a:lnTo>
                    <a:pt x="3429634" y="0"/>
                  </a:lnTo>
                </a:path>
              </a:pathLst>
            </a:custGeom>
            <a:ln w="48768">
              <a:solidFill>
                <a:srgbClr val="0046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2" y="359580"/>
            <a:ext cx="4226456" cy="290855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1" y="0"/>
            <a:ext cx="1638299" cy="1228725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7874216" y="4016344"/>
            <a:ext cx="4124325" cy="200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People, teams, and </a:t>
            </a:r>
          </a:p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organizations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need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to </a:t>
            </a:r>
          </a:p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improve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continuously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to </a:t>
            </a:r>
          </a:p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defer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failure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for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as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long </a:t>
            </a:r>
          </a:p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as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possible</a:t>
            </a:r>
            <a:endParaRPr lang="it-IT" sz="2400" b="1" dirty="0">
              <a:solidFill>
                <a:schemeClr val="accent1">
                  <a:lumMod val="60000"/>
                  <a:lumOff val="40000"/>
                </a:schemeClr>
              </a:solidFill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38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806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6729" y="4840599"/>
            <a:ext cx="12158540" cy="1200329"/>
          </a:xfrm>
          <a:prstGeom prst="rect">
            <a:avLst/>
          </a:prstGeom>
          <a:solidFill>
            <a:schemeClr val="bg1">
              <a:alpha val="84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MANAGEMENT 3.0</a:t>
            </a:r>
          </a:p>
          <a:p>
            <a:pPr algn="ctr"/>
            <a:r>
              <a:rPr lang="it-IT" altLang="it-IT" sz="2400" dirty="0" smtClean="0">
                <a:cs typeface="Arial" panose="020B0604020202020204" pitchFamily="34" charset="0"/>
              </a:rPr>
              <a:t>creare </a:t>
            </a:r>
            <a:r>
              <a:rPr lang="it-IT" altLang="it-IT" sz="2400" dirty="0">
                <a:cs typeface="Arial" panose="020B0604020202020204" pitchFamily="34" charset="0"/>
              </a:rPr>
              <a:t>un'organizzazione in grado di </a:t>
            </a:r>
            <a:r>
              <a:rPr lang="it-IT" altLang="it-IT" sz="2400" b="1" dirty="0">
                <a:cs typeface="Arial" panose="020B0604020202020204" pitchFamily="34" charset="0"/>
              </a:rPr>
              <a:t>trasformarsi</a:t>
            </a:r>
            <a:r>
              <a:rPr lang="it-IT" altLang="it-IT" sz="2400" dirty="0">
                <a:cs typeface="Arial" panose="020B0604020202020204" pitchFamily="34" charset="0"/>
              </a:rPr>
              <a:t>, </a:t>
            </a:r>
            <a:r>
              <a:rPr lang="it-IT" altLang="it-IT" sz="2400" b="1" dirty="0">
                <a:cs typeface="Arial" panose="020B0604020202020204" pitchFamily="34" charset="0"/>
              </a:rPr>
              <a:t>adattarsi</a:t>
            </a:r>
            <a:r>
              <a:rPr lang="it-IT" altLang="it-IT" sz="2400" dirty="0">
                <a:cs typeface="Arial" panose="020B0604020202020204" pitchFamily="34" charset="0"/>
              </a:rPr>
              <a:t> e </a:t>
            </a:r>
            <a:r>
              <a:rPr lang="it-IT" altLang="it-IT" sz="2400" b="1" dirty="0">
                <a:cs typeface="Arial" panose="020B0604020202020204" pitchFamily="34" charset="0"/>
              </a:rPr>
              <a:t>strutturarsi</a:t>
            </a:r>
            <a:r>
              <a:rPr lang="it-IT" altLang="it-IT" sz="2400" dirty="0">
                <a:cs typeface="Arial" panose="020B0604020202020204" pitchFamily="34" charset="0"/>
              </a:rPr>
              <a:t> per rispondere al meglio ai cambiamenti </a:t>
            </a:r>
            <a:r>
              <a:rPr lang="it-IT" altLang="it-IT" sz="2400" dirty="0" smtClean="0">
                <a:cs typeface="Arial" panose="020B0604020202020204" pitchFamily="34" charset="0"/>
              </a:rPr>
              <a:t>esterni e influenzarli in chiave migliorativa</a:t>
            </a:r>
            <a:endParaRPr lang="it-IT" altLang="it-IT" sz="2400" dirty="0">
              <a:cs typeface="Arial" panose="020B0604020202020204" pitchFamily="34" charset="0"/>
            </a:endParaRPr>
          </a:p>
        </p:txBody>
      </p:sp>
      <p:grpSp>
        <p:nvGrpSpPr>
          <p:cNvPr id="11" name="Gruppo 10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12" name="Triangolo rettangolo 11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0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magin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uppo 1"/>
          <p:cNvGrpSpPr/>
          <p:nvPr/>
        </p:nvGrpSpPr>
        <p:grpSpPr>
          <a:xfrm>
            <a:off x="6704683" y="329125"/>
            <a:ext cx="5101911" cy="4240987"/>
            <a:chOff x="6579607" y="2272108"/>
            <a:chExt cx="5101911" cy="4240987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607" y="2272108"/>
              <a:ext cx="2839211" cy="3903914"/>
            </a:xfrm>
            <a:prstGeom prst="rect">
              <a:avLst/>
            </a:prstGeom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7392" y="4224065"/>
              <a:ext cx="3024126" cy="2289030"/>
            </a:xfrm>
            <a:prstGeom prst="rect">
              <a:avLst/>
            </a:prstGeom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Rettangolo 23"/>
          <p:cNvSpPr/>
          <p:nvPr/>
        </p:nvSpPr>
        <p:spPr>
          <a:xfrm>
            <a:off x="16729" y="4840599"/>
            <a:ext cx="12158540" cy="646331"/>
          </a:xfrm>
          <a:prstGeom prst="rect">
            <a:avLst/>
          </a:prstGeom>
          <a:solidFill>
            <a:srgbClr val="F5BF8A">
              <a:alpha val="76000"/>
            </a:srgb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3600" b="1" dirty="0" smtClean="0">
                <a:cs typeface="Arial" panose="020B0604020202020204" pitchFamily="34" charset="0"/>
              </a:rPr>
              <a:t>BOOKS &amp; LINKS</a:t>
            </a:r>
            <a:endParaRPr lang="it-IT" altLang="it-IT" sz="3600" dirty="0">
              <a:cs typeface="Arial" panose="020B0604020202020204" pitchFamily="34" charset="0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6962859" y="5643755"/>
            <a:ext cx="4047963" cy="8703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99"/>
              </a:lnSpc>
            </a:pPr>
            <a:r>
              <a:rPr lang="it-IT" sz="2800" spc="-25" dirty="0" err="1" smtClean="0">
                <a:solidFill>
                  <a:schemeClr val="bg1"/>
                </a:solidFill>
                <a:cs typeface="Arial"/>
              </a:rPr>
              <a:t>Drawings</a:t>
            </a:r>
            <a:r>
              <a:rPr lang="it-IT" sz="2800" spc="-25" dirty="0" smtClean="0">
                <a:solidFill>
                  <a:schemeClr val="bg1"/>
                </a:solidFill>
                <a:cs typeface="Arial"/>
              </a:rPr>
              <a:t> by </a:t>
            </a:r>
            <a:r>
              <a:rPr sz="2800" b="1" spc="-25" dirty="0" smtClean="0">
                <a:solidFill>
                  <a:schemeClr val="bg1"/>
                </a:solidFill>
                <a:cs typeface="Arial"/>
              </a:rPr>
              <a:t>Jurgen</a:t>
            </a:r>
            <a:r>
              <a:rPr sz="2800" b="1" spc="-19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2800" b="1" spc="-25" dirty="0">
                <a:solidFill>
                  <a:schemeClr val="bg1"/>
                </a:solidFill>
                <a:cs typeface="Arial"/>
              </a:rPr>
              <a:t>Appelo </a:t>
            </a:r>
            <a:r>
              <a:rPr sz="2800" b="1" spc="-25" dirty="0" smtClean="0">
                <a:solidFill>
                  <a:schemeClr val="bg1"/>
                </a:solidFill>
                <a:cs typeface="Arial"/>
              </a:rPr>
              <a:t>management30.com</a:t>
            </a:r>
            <a:endParaRPr sz="2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6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07"/>
            <a:ext cx="12192000" cy="687540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8198844" y="-17408"/>
            <a:ext cx="4036142" cy="6875407"/>
          </a:xfrm>
          <a:prstGeom prst="rect">
            <a:avLst/>
          </a:prstGeom>
          <a:solidFill>
            <a:srgbClr val="BE9F69">
              <a:alpha val="90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8545289" y="2154183"/>
            <a:ext cx="2664015" cy="1485667"/>
            <a:chOff x="7628110" y="2131412"/>
            <a:chExt cx="2664015" cy="1485667"/>
          </a:xfrm>
        </p:grpSpPr>
        <p:grpSp>
          <p:nvGrpSpPr>
            <p:cNvPr id="8" name="Gruppo 7"/>
            <p:cNvGrpSpPr/>
            <p:nvPr/>
          </p:nvGrpSpPr>
          <p:grpSpPr>
            <a:xfrm>
              <a:off x="7633397" y="2131412"/>
              <a:ext cx="2074977" cy="431562"/>
              <a:chOff x="5150059" y="4227834"/>
              <a:chExt cx="2074977" cy="431562"/>
            </a:xfrm>
          </p:grpSpPr>
          <p:sp>
            <p:nvSpPr>
              <p:cNvPr id="15" name="Rettangolo 14"/>
              <p:cNvSpPr/>
              <p:nvPr/>
            </p:nvSpPr>
            <p:spPr>
              <a:xfrm>
                <a:off x="5579264" y="4267727"/>
                <a:ext cx="164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felicepescatore.it</a:t>
                </a:r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6" name="Immagine 1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0059" y="4227834"/>
                <a:ext cx="431562" cy="431562"/>
              </a:xfrm>
              <a:prstGeom prst="rect">
                <a:avLst/>
              </a:prstGeom>
            </p:spPr>
          </p:pic>
        </p:grpSp>
        <p:grpSp>
          <p:nvGrpSpPr>
            <p:cNvPr id="9" name="Gruppo 8"/>
            <p:cNvGrpSpPr/>
            <p:nvPr/>
          </p:nvGrpSpPr>
          <p:grpSpPr>
            <a:xfrm>
              <a:off x="7628110" y="2615980"/>
              <a:ext cx="2089882" cy="436849"/>
              <a:chOff x="5144772" y="4720932"/>
              <a:chExt cx="2089882" cy="436849"/>
            </a:xfrm>
          </p:grpSpPr>
          <p:sp>
            <p:nvSpPr>
              <p:cNvPr id="13" name="Rettangolo 12"/>
              <p:cNvSpPr/>
              <p:nvPr/>
            </p:nvSpPr>
            <p:spPr>
              <a:xfrm>
                <a:off x="5579264" y="4746094"/>
                <a:ext cx="16553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@felicepescatore</a:t>
                </a:r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4" name="Immagine 13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772" y="4720932"/>
                <a:ext cx="436849" cy="436849"/>
              </a:xfrm>
              <a:prstGeom prst="rect">
                <a:avLst/>
              </a:prstGeom>
            </p:spPr>
          </p:pic>
        </p:grpSp>
        <p:grpSp>
          <p:nvGrpSpPr>
            <p:cNvPr id="10" name="Gruppo 9"/>
            <p:cNvGrpSpPr/>
            <p:nvPr/>
          </p:nvGrpSpPr>
          <p:grpSpPr>
            <a:xfrm>
              <a:off x="7630602" y="3032304"/>
              <a:ext cx="2661523" cy="584775"/>
              <a:chOff x="5147264" y="4360385"/>
              <a:chExt cx="2661523" cy="584775"/>
            </a:xfrm>
          </p:grpSpPr>
          <p:sp>
            <p:nvSpPr>
              <p:cNvPr id="11" name="Rettangolo 10"/>
              <p:cNvSpPr/>
              <p:nvPr/>
            </p:nvSpPr>
            <p:spPr>
              <a:xfrm>
                <a:off x="5579202" y="4360385"/>
                <a:ext cx="2229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Felice Pescatore</a:t>
                </a:r>
              </a:p>
              <a:p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Agile@Scale Italy Group</a:t>
                </a:r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12" name="Immagine 1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7264" y="4433916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7" name="Gruppo 16"/>
          <p:cNvGrpSpPr/>
          <p:nvPr/>
        </p:nvGrpSpPr>
        <p:grpSpPr>
          <a:xfrm>
            <a:off x="8355927" y="3824574"/>
            <a:ext cx="3700998" cy="1158353"/>
            <a:chOff x="4998382" y="5941694"/>
            <a:chExt cx="5315061" cy="1576382"/>
          </a:xfrm>
        </p:grpSpPr>
        <p:pic>
          <p:nvPicPr>
            <p:cNvPr id="18" name="Immagin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718" y="6138411"/>
              <a:ext cx="1422725" cy="967454"/>
            </a:xfrm>
            <a:prstGeom prst="rect">
              <a:avLst/>
            </a:prstGeom>
          </p:spPr>
        </p:pic>
        <p:grpSp>
          <p:nvGrpSpPr>
            <p:cNvPr id="19" name="Gruppo 18"/>
            <p:cNvGrpSpPr/>
            <p:nvPr/>
          </p:nvGrpSpPr>
          <p:grpSpPr>
            <a:xfrm>
              <a:off x="4998382" y="5941694"/>
              <a:ext cx="3867926" cy="1576382"/>
              <a:chOff x="5564454" y="6048230"/>
              <a:chExt cx="2721626" cy="1109205"/>
            </a:xfrm>
          </p:grpSpPr>
          <p:pic>
            <p:nvPicPr>
              <p:cNvPr id="20" name="Picture 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4454" y="6048230"/>
                <a:ext cx="1109205" cy="1109205"/>
              </a:xfrm>
              <a:prstGeom prst="rect">
                <a:avLst/>
              </a:prstGeom>
            </p:spPr>
          </p:pic>
          <p:sp>
            <p:nvSpPr>
              <p:cNvPr id="21" name="TextBox 2"/>
              <p:cNvSpPr txBox="1"/>
              <p:nvPr/>
            </p:nvSpPr>
            <p:spPr>
              <a:xfrm>
                <a:off x="6636801" y="6440456"/>
                <a:ext cx="1649279" cy="324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  <a:latin typeface="Segoe WP" panose="020B0502040204020203" pitchFamily="34" charset="0"/>
                    <a:cs typeface="Segoe WP" panose="020B0502040204020203" pitchFamily="34" charset="0"/>
                  </a:rPr>
                  <a:t>getlatest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Segoe WP" panose="020B0502040204020203" pitchFamily="34" charset="0"/>
                    <a:cs typeface="Segoe WP" panose="020B0502040204020203" pitchFamily="34" charset="0"/>
                  </a:rPr>
                  <a:t>version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  <a:latin typeface="Segoe WP" panose="020B0502040204020203" pitchFamily="34" charset="0"/>
                  <a:cs typeface="Segoe WP" panose="020B0502040204020203" pitchFamily="34" charset="0"/>
                </a:endParaRPr>
              </a:p>
            </p:txBody>
          </p:sp>
        </p:grpSp>
      </p:grpSp>
      <p:pic>
        <p:nvPicPr>
          <p:cNvPr id="22" name="Immagin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5927" y="156631"/>
            <a:ext cx="1901069" cy="818182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5639" y="309467"/>
            <a:ext cx="1901069" cy="1347594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5927" y="1021489"/>
            <a:ext cx="1860988" cy="723089"/>
          </a:xfrm>
          <a:prstGeom prst="rect">
            <a:avLst/>
          </a:prstGeom>
        </p:spPr>
      </p:pic>
      <p:sp>
        <p:nvSpPr>
          <p:cNvPr id="30" name="Rettangolo 29"/>
          <p:cNvSpPr/>
          <p:nvPr/>
        </p:nvSpPr>
        <p:spPr>
          <a:xfrm>
            <a:off x="16729" y="4840599"/>
            <a:ext cx="12158540" cy="646331"/>
          </a:xfrm>
          <a:prstGeom prst="rect">
            <a:avLst/>
          </a:prstGeom>
          <a:solidFill>
            <a:srgbClr val="BFA06A">
              <a:alpha val="78000"/>
            </a:srgb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3600" b="1" dirty="0" smtClean="0">
                <a:cs typeface="Arial" panose="020B0604020202020204" pitchFamily="34" charset="0"/>
              </a:rPr>
              <a:t>ABOUT ME</a:t>
            </a:r>
            <a:endParaRPr lang="it-IT" altLang="it-IT" sz="3600" dirty="0">
              <a:cs typeface="Arial" panose="020B0604020202020204" pitchFamily="34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8545289" y="5637277"/>
            <a:ext cx="3311344" cy="1259908"/>
            <a:chOff x="8504507" y="5660159"/>
            <a:chExt cx="3311344" cy="1259908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9122" y="5660159"/>
              <a:ext cx="1836729" cy="1108160"/>
            </a:xfrm>
            <a:prstGeom prst="rect">
              <a:avLst/>
            </a:prstGeom>
          </p:spPr>
        </p:pic>
        <p:sp>
          <p:nvSpPr>
            <p:cNvPr id="3" name="Rettangolo 2"/>
            <p:cNvSpPr/>
            <p:nvPr/>
          </p:nvSpPr>
          <p:spPr>
            <a:xfrm>
              <a:off x="8504507" y="6458402"/>
              <a:ext cx="23329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smtClean="0">
                  <a:solidFill>
                    <a:srgbClr val="006666"/>
                  </a:solidFill>
                </a:rPr>
                <a:t>btoresearch.com</a:t>
              </a:r>
              <a:endParaRPr lang="it-IT" sz="2400" b="1" dirty="0">
                <a:solidFill>
                  <a:srgbClr val="0066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5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6729" y="4840599"/>
            <a:ext cx="12158540" cy="1200329"/>
          </a:xfrm>
          <a:prstGeom prst="rect">
            <a:avLst/>
          </a:prstGeom>
          <a:solidFill>
            <a:schemeClr val="bg1">
              <a:alpha val="84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190500" algn="ctr"/>
            <a:r>
              <a:rPr lang="it-IT" alt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ADATPTATIVE </a:t>
            </a:r>
            <a:r>
              <a:rPr lang="it-IT" altLang="it-I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pPr marL="190500" algn="ctr"/>
            <a:r>
              <a:rPr lang="it-IT" altLang="it-IT" sz="2400" dirty="0" smtClean="0">
                <a:cs typeface="Arial" panose="020B0604020202020204" pitchFamily="34" charset="0"/>
              </a:rPr>
              <a:t>una </a:t>
            </a:r>
            <a:r>
              <a:rPr lang="it-IT" altLang="it-IT" sz="2400" b="1" dirty="0">
                <a:cs typeface="Arial" panose="020B0604020202020204" pitchFamily="34" charset="0"/>
              </a:rPr>
              <a:t>Organizzazione</a:t>
            </a:r>
            <a:r>
              <a:rPr lang="it-IT" altLang="it-IT" sz="2400" dirty="0">
                <a:cs typeface="Arial" panose="020B0604020202020204" pitchFamily="34" charset="0"/>
              </a:rPr>
              <a:t> è un </a:t>
            </a:r>
            <a:r>
              <a:rPr lang="it-IT" altLang="it-IT" sz="2400" i="1" dirty="0">
                <a:cs typeface="Arial" panose="020B0604020202020204" pitchFamily="34" charset="0"/>
              </a:rPr>
              <a:t>Sistema Adattativo Complesso </a:t>
            </a:r>
            <a:r>
              <a:rPr lang="it-IT" altLang="it-IT" sz="2400" dirty="0" smtClean="0">
                <a:cs typeface="Arial" panose="020B0604020202020204" pitchFamily="34" charset="0"/>
              </a:rPr>
              <a:t>formato </a:t>
            </a:r>
            <a:r>
              <a:rPr lang="it-IT" altLang="it-IT" sz="2400" dirty="0">
                <a:cs typeface="Arial" panose="020B0604020202020204" pitchFamily="34" charset="0"/>
              </a:rPr>
              <a:t>da </a:t>
            </a:r>
            <a:r>
              <a:rPr lang="it-IT" altLang="it-IT" sz="2400" i="1" dirty="0" smtClean="0">
                <a:cs typeface="Arial" panose="020B0604020202020204" pitchFamily="34" charset="0"/>
              </a:rPr>
              <a:t>Agenti</a:t>
            </a:r>
            <a:r>
              <a:rPr lang="it-IT" altLang="it-IT" sz="2400" dirty="0" smtClean="0">
                <a:cs typeface="Arial" panose="020B0604020202020204" pitchFamily="34" charset="0"/>
              </a:rPr>
              <a:t> </a:t>
            </a:r>
            <a:r>
              <a:rPr lang="it-IT" altLang="it-IT" sz="2400" dirty="0">
                <a:cs typeface="Arial" panose="020B0604020202020204" pitchFamily="34" charset="0"/>
              </a:rPr>
              <a:t>dal comportamento complesso che si adattano </a:t>
            </a:r>
            <a:r>
              <a:rPr lang="it-IT" altLang="it-IT" sz="2400" dirty="0" smtClean="0">
                <a:cs typeface="Arial" panose="020B0604020202020204" pitchFamily="34" charset="0"/>
              </a:rPr>
              <a:t>e condizionano il cambiamento </a:t>
            </a:r>
            <a:r>
              <a:rPr lang="it-IT" altLang="it-IT" sz="2400" dirty="0">
                <a:cs typeface="Arial" panose="020B0604020202020204" pitchFamily="34" charset="0"/>
              </a:rPr>
              <a:t>dell’ambiente di </a:t>
            </a:r>
            <a:r>
              <a:rPr lang="it-IT" altLang="it-IT" sz="2400" dirty="0" smtClean="0">
                <a:cs typeface="Arial" panose="020B0604020202020204" pitchFamily="34" charset="0"/>
              </a:rPr>
              <a:t>riferimento</a:t>
            </a:r>
            <a:endParaRPr lang="it-IT" altLang="it-IT" sz="2400" dirty="0">
              <a:cs typeface="Arial" panose="020B0604020202020204" pitchFamily="34" charset="0"/>
            </a:endParaRPr>
          </a:p>
        </p:txBody>
      </p:sp>
      <p:grpSp>
        <p:nvGrpSpPr>
          <p:cNvPr id="12" name="Gruppo 11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13" name="Triangolo rettangolo 12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5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16729" y="4840599"/>
            <a:ext cx="12158540" cy="646331"/>
          </a:xfrm>
          <a:prstGeom prst="rect">
            <a:avLst/>
          </a:prstGeom>
          <a:solidFill>
            <a:srgbClr val="9A7D70">
              <a:alpha val="70000"/>
            </a:srgb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3600" b="1" dirty="0" smtClean="0">
                <a:cs typeface="Arial" panose="020B0604020202020204" pitchFamily="34" charset="0"/>
              </a:rPr>
              <a:t>@</a:t>
            </a:r>
            <a:r>
              <a:rPr lang="it-IT" altLang="it-IT" sz="3600" b="1" dirty="0" err="1" smtClean="0">
                <a:cs typeface="Arial" panose="020B0604020202020204" pitchFamily="34" charset="0"/>
              </a:rPr>
              <a:t>felicepescatore</a:t>
            </a:r>
            <a:endParaRPr lang="it-IT" altLang="it-IT" sz="3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1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5" name="Triangolo rettangolo 4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6"/>
          <a:stretch/>
        </p:blipFill>
        <p:spPr>
          <a:xfrm>
            <a:off x="263791" y="799049"/>
            <a:ext cx="11619642" cy="5241716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0000" y="6040765"/>
            <a:ext cx="12027225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BODY OF KNOWLEDGE</a:t>
            </a:r>
            <a:endParaRPr lang="it-IT" altLang="it-IT" sz="2400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magine 7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" b="3171"/>
          <a:stretch/>
        </p:blipFill>
        <p:spPr>
          <a:xfrm>
            <a:off x="1146175" y="17438"/>
            <a:ext cx="9116916" cy="5801729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8" name="Triangolo rettangolo 7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  <p:sp>
        <p:nvSpPr>
          <p:cNvPr id="11" name="Rettangolo 10"/>
          <p:cNvSpPr/>
          <p:nvPr/>
        </p:nvSpPr>
        <p:spPr>
          <a:xfrm>
            <a:off x="33460" y="5819167"/>
            <a:ext cx="12132000" cy="904863"/>
          </a:xfrm>
          <a:prstGeom prst="rect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MARTIE</a:t>
            </a:r>
          </a:p>
          <a:p>
            <a:pPr algn="ctr">
              <a:lnSpc>
                <a:spcPct val="120000"/>
              </a:lnSpc>
            </a:pPr>
            <a:r>
              <a:rPr lang="it-IT" altLang="it-IT" sz="2400" dirty="0" smtClean="0">
                <a:cs typeface="Arial" panose="020B0604020202020204" pitchFamily="34" charset="0"/>
              </a:rPr>
              <a:t>l’organizzazione </a:t>
            </a:r>
            <a:r>
              <a:rPr lang="it-IT" altLang="it-IT" sz="2400" dirty="0">
                <a:cs typeface="Arial" panose="020B0604020202020204" pitchFamily="34" charset="0"/>
              </a:rPr>
              <a:t>può essere vista da </a:t>
            </a:r>
            <a:r>
              <a:rPr lang="it-IT" altLang="it-IT" sz="2400" b="1" dirty="0">
                <a:cs typeface="Arial" panose="020B0604020202020204" pitchFamily="34" charset="0"/>
              </a:rPr>
              <a:t>sei prospettive diverse</a:t>
            </a:r>
            <a:r>
              <a:rPr lang="is-IS" altLang="it-IT" sz="2400" dirty="0">
                <a:cs typeface="Arial" panose="020B0604020202020204" pitchFamily="34" charset="0"/>
              </a:rPr>
              <a:t>… ma resta sempre la </a:t>
            </a:r>
            <a:r>
              <a:rPr lang="is-IS" altLang="it-IT" sz="2400" dirty="0" smtClean="0">
                <a:cs typeface="Arial" panose="020B0604020202020204" pitchFamily="34" charset="0"/>
              </a:rPr>
              <a:t>stessa</a:t>
            </a:r>
            <a:endParaRPr lang="it-IT" altLang="it-IT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99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8" name="Triangolo rettangolo 7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  <p:sp>
        <p:nvSpPr>
          <p:cNvPr id="11" name="Rettangolo 10"/>
          <p:cNvSpPr/>
          <p:nvPr/>
        </p:nvSpPr>
        <p:spPr>
          <a:xfrm>
            <a:off x="16729" y="4840599"/>
            <a:ext cx="12158540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88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ENERGIZE PEOPLE</a:t>
            </a:r>
          </a:p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Creatività</a:t>
            </a:r>
            <a:r>
              <a:rPr lang="it-IT" altLang="it-IT" sz="2400" dirty="0" smtClean="0">
                <a:cs typeface="Arial" panose="020B0604020202020204" pitchFamily="34" charset="0"/>
              </a:rPr>
              <a:t>, </a:t>
            </a:r>
            <a:r>
              <a:rPr lang="it-IT" altLang="it-IT" sz="2400" b="1" dirty="0" smtClean="0">
                <a:cs typeface="Arial" panose="020B0604020202020204" pitchFamily="34" charset="0"/>
              </a:rPr>
              <a:t>Personalità</a:t>
            </a:r>
            <a:r>
              <a:rPr lang="it-IT" altLang="it-IT" sz="2400" dirty="0" smtClean="0">
                <a:cs typeface="Arial" panose="020B0604020202020204" pitchFamily="34" charset="0"/>
              </a:rPr>
              <a:t>, </a:t>
            </a:r>
            <a:r>
              <a:rPr lang="it-IT" altLang="it-IT" sz="2400" b="1" dirty="0" smtClean="0">
                <a:cs typeface="Arial" panose="020B0604020202020204" pitchFamily="34" charset="0"/>
              </a:rPr>
              <a:t>Conoscenza</a:t>
            </a:r>
            <a:r>
              <a:rPr lang="it-IT" altLang="it-IT" sz="2400" dirty="0" smtClean="0">
                <a:cs typeface="Arial" panose="020B0604020202020204" pitchFamily="34" charset="0"/>
              </a:rPr>
              <a:t>, </a:t>
            </a:r>
            <a:r>
              <a:rPr lang="it-IT" altLang="it-IT" sz="2400" b="1" dirty="0" smtClean="0">
                <a:cs typeface="Arial" panose="020B0604020202020204" pitchFamily="34" charset="0"/>
              </a:rPr>
              <a:t>Motivazione</a:t>
            </a:r>
            <a:r>
              <a:rPr lang="it-IT" altLang="it-IT" sz="2400" dirty="0" smtClean="0">
                <a:cs typeface="Arial" panose="020B0604020202020204" pitchFamily="34" charset="0"/>
              </a:rPr>
              <a:t> e </a:t>
            </a:r>
            <a:r>
              <a:rPr lang="it-IT" altLang="it-IT" sz="2400" b="1" dirty="0" smtClean="0">
                <a:cs typeface="Arial" panose="020B0604020202020204" pitchFamily="34" charset="0"/>
              </a:rPr>
              <a:t>Diversità</a:t>
            </a:r>
            <a:r>
              <a:rPr lang="it-IT" altLang="it-IT" sz="2400" dirty="0" smtClean="0">
                <a:cs typeface="Arial" panose="020B0604020202020204" pitchFamily="34" charset="0"/>
              </a:rPr>
              <a:t>, spingono le persone a formare team efficaci che elaborare </a:t>
            </a:r>
            <a:r>
              <a:rPr lang="it-IT" altLang="it-IT" sz="2400" i="1" dirty="0" smtClean="0">
                <a:cs typeface="Arial" panose="020B0604020202020204" pitchFamily="34" charset="0"/>
              </a:rPr>
              <a:t>informazioni</a:t>
            </a:r>
            <a:r>
              <a:rPr lang="it-IT" altLang="it-IT" sz="2400" dirty="0" smtClean="0">
                <a:cs typeface="Arial" panose="020B0604020202020204" pitchFamily="34" charset="0"/>
              </a:rPr>
              <a:t> per creare </a:t>
            </a:r>
            <a:r>
              <a:rPr lang="it-IT" altLang="it-IT" sz="2400" i="1" dirty="0" smtClean="0">
                <a:cs typeface="Arial" panose="020B0604020202020204" pitchFamily="34" charset="0"/>
              </a:rPr>
              <a:t>innovazione</a:t>
            </a:r>
            <a:endParaRPr lang="it-IT" altLang="it-IT" sz="2400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08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rettangolo 11"/>
          <p:cNvSpPr/>
          <p:nvPr/>
        </p:nvSpPr>
        <p:spPr>
          <a:xfrm rot="10800000">
            <a:off x="8952000" y="0"/>
            <a:ext cx="3240000" cy="257175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30" y="75392"/>
            <a:ext cx="7055896" cy="6006046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60000" y="6058203"/>
            <a:ext cx="12027225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>
                <a:cs typeface="Arial" panose="020B0604020202020204" pitchFamily="34" charset="0"/>
              </a:rPr>
              <a:t>INTRINSIC DESIRES</a:t>
            </a:r>
            <a:endParaRPr lang="it-IT" altLang="it-IT" sz="2400" i="1" dirty="0">
              <a:cs typeface="Arial" panose="020B0604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51" y="17438"/>
            <a:ext cx="1847849" cy="1385887"/>
          </a:xfrm>
          <a:prstGeom prst="rect">
            <a:avLst/>
          </a:prstGeom>
        </p:spPr>
      </p:pic>
      <p:sp>
        <p:nvSpPr>
          <p:cNvPr id="14" name="Shape 434"/>
          <p:cNvSpPr/>
          <p:nvPr/>
        </p:nvSpPr>
        <p:spPr>
          <a:xfrm>
            <a:off x="6927231" y="4508816"/>
            <a:ext cx="65" cy="390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lnSpc>
                <a:spcPts val="3000"/>
              </a:lnSpc>
            </a:pPr>
            <a:endParaRPr sz="3000" dirty="0">
              <a:solidFill>
                <a:srgbClr val="F79546"/>
              </a:solidFill>
              <a:ea typeface="Corbel"/>
              <a:cs typeface="Corbel"/>
              <a:sym typeface="Corbel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8443913" y="3657546"/>
            <a:ext cx="364331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People are the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most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important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parts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of an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organization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and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managers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must do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all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they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can to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keep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people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active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, creative, and 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motivated</a:t>
            </a:r>
            <a:endParaRPr lang="it-IT" sz="2400" b="1" dirty="0">
              <a:solidFill>
                <a:schemeClr val="accent1">
                  <a:lumMod val="60000"/>
                  <a:lumOff val="40000"/>
                </a:schemeClr>
              </a:solidFill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126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8" name="Triangolo rettangolo 7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  <p:sp>
        <p:nvSpPr>
          <p:cNvPr id="12" name="Rettangolo 11"/>
          <p:cNvSpPr/>
          <p:nvPr/>
        </p:nvSpPr>
        <p:spPr>
          <a:xfrm>
            <a:off x="16729" y="4840599"/>
            <a:ext cx="12158540" cy="1200329"/>
          </a:xfrm>
          <a:prstGeom prst="rect">
            <a:avLst/>
          </a:prstGeom>
          <a:solidFill>
            <a:srgbClr val="807B81">
              <a:alpha val="66000"/>
            </a:srgb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EMPOWER TEAMS</a:t>
            </a:r>
          </a:p>
          <a:p>
            <a:pPr algn="ctr"/>
            <a:r>
              <a:rPr lang="it-IT" altLang="it-IT" sz="2400" dirty="0" smtClean="0">
                <a:cs typeface="Arial" panose="020B0604020202020204" pitchFamily="34" charset="0"/>
              </a:rPr>
              <a:t>i team devono potersi </a:t>
            </a:r>
            <a:r>
              <a:rPr lang="it-IT" altLang="it-IT" sz="2400" b="1" dirty="0" smtClean="0">
                <a:cs typeface="Arial" panose="020B0604020202020204" pitchFamily="34" charset="0"/>
              </a:rPr>
              <a:t>auto-organizzare</a:t>
            </a:r>
            <a:r>
              <a:rPr lang="it-IT" altLang="it-IT" sz="2400" dirty="0" smtClean="0">
                <a:cs typeface="Arial" panose="020B0604020202020204" pitchFamily="34" charset="0"/>
              </a:rPr>
              <a:t>, trovando la giusta sfera di </a:t>
            </a:r>
            <a:r>
              <a:rPr lang="it-IT" altLang="it-IT" sz="2400" i="1" dirty="0" smtClean="0">
                <a:cs typeface="Arial" panose="020B0604020202020204" pitchFamily="34" charset="0"/>
              </a:rPr>
              <a:t>responsabilità</a:t>
            </a:r>
            <a:r>
              <a:rPr lang="it-IT" altLang="it-IT" sz="2400" dirty="0" smtClean="0">
                <a:cs typeface="Arial" panose="020B0604020202020204" pitchFamily="34" charset="0"/>
              </a:rPr>
              <a:t> e </a:t>
            </a:r>
            <a:r>
              <a:rPr lang="it-IT" altLang="it-IT" sz="2400" i="1" dirty="0" smtClean="0">
                <a:cs typeface="Arial" panose="020B0604020202020204" pitchFamily="34" charset="0"/>
              </a:rPr>
              <a:t>fiducia</a:t>
            </a:r>
            <a:r>
              <a:rPr lang="it-IT" altLang="it-IT" sz="2400" dirty="0" smtClean="0">
                <a:cs typeface="Arial" panose="020B0604020202020204" pitchFamily="34" charset="0"/>
              </a:rPr>
              <a:t> all’interno del contesto organizzativo generale</a:t>
            </a:r>
            <a:endParaRPr lang="it-IT" altLang="it-IT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84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>
          <a:xfrm>
            <a:off x="60000" y="6040765"/>
            <a:ext cx="12027225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8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 smtClean="0">
                <a:cs typeface="Arial" panose="020B0604020202020204" pitchFamily="34" charset="0"/>
              </a:rPr>
              <a:t>7 LEVELS OF AUTHORITY</a:t>
            </a:r>
            <a:endParaRPr lang="it-IT" altLang="it-IT" sz="2400" i="1" dirty="0">
              <a:cs typeface="Arial" panose="020B0604020202020204" pitchFamily="34" charset="0"/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8" y="3496026"/>
            <a:ext cx="1080120" cy="771514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2" y="2663757"/>
            <a:ext cx="1080120" cy="771514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2" y="1831488"/>
            <a:ext cx="1080120" cy="771514"/>
          </a:xfrm>
          <a:prstGeom prst="rect">
            <a:avLst/>
          </a:prstGeom>
        </p:spPr>
      </p:pic>
      <p:pic>
        <p:nvPicPr>
          <p:cNvPr id="17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2" y="5160566"/>
            <a:ext cx="1080120" cy="771514"/>
          </a:xfrm>
          <a:prstGeom prst="rect">
            <a:avLst/>
          </a:prstGeom>
        </p:spPr>
      </p:pic>
      <p:pic>
        <p:nvPicPr>
          <p:cNvPr id="18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2" y="4328295"/>
            <a:ext cx="1080120" cy="771514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2" y="999219"/>
            <a:ext cx="1080120" cy="771514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2" y="166950"/>
            <a:ext cx="1080120" cy="771514"/>
          </a:xfrm>
          <a:prstGeom prst="rect">
            <a:avLst/>
          </a:prstGeom>
        </p:spPr>
      </p:pic>
      <p:sp>
        <p:nvSpPr>
          <p:cNvPr id="21" name="Tijdelijke aanduiding voor inhoud 2"/>
          <p:cNvSpPr txBox="1">
            <a:spLocks/>
          </p:cNvSpPr>
          <p:nvPr/>
        </p:nvSpPr>
        <p:spPr>
          <a:xfrm>
            <a:off x="1992650" y="310235"/>
            <a:ext cx="6696744" cy="54726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rbe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rbe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rbe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rbe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rbe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1800"/>
              </a:spcBef>
              <a:spcAft>
                <a:spcPts val="1800"/>
              </a:spcAft>
              <a:buClr>
                <a:srgbClr val="0096C8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0096C8"/>
                </a:solidFill>
              </a:rPr>
              <a:t>Tell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: make decision as the manager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Clr>
                <a:srgbClr val="0096C8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0096C8"/>
                </a:solidFill>
              </a:rPr>
              <a:t>Sell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: convince people about decision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Clr>
                <a:srgbClr val="0096C8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0096C8"/>
                </a:solidFill>
              </a:rPr>
              <a:t>Consult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: get input from team before decision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Clr>
                <a:srgbClr val="0096C8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0096C8"/>
                </a:solidFill>
              </a:rPr>
              <a:t>Agree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: make decision together with team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Clr>
                <a:srgbClr val="0096C8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0096C8"/>
                </a:solidFill>
              </a:rPr>
              <a:t>Advise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: influence decision made by the team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Clr>
                <a:srgbClr val="0096C8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0096C8"/>
                </a:solidFill>
              </a:rPr>
              <a:t>Inquire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: ask feedback after decision by team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Clr>
                <a:srgbClr val="0096C8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0096C8"/>
                </a:solidFill>
              </a:rPr>
              <a:t>Delegate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: no influence, let team work it out</a:t>
            </a:r>
          </a:p>
        </p:txBody>
      </p:sp>
      <p:sp>
        <p:nvSpPr>
          <p:cNvPr id="23" name="Triangolo rettangolo 22"/>
          <p:cNvSpPr/>
          <p:nvPr/>
        </p:nvSpPr>
        <p:spPr>
          <a:xfrm rot="10800000">
            <a:off x="8952000" y="0"/>
            <a:ext cx="3240000" cy="257175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0"/>
          <a:stretch/>
        </p:blipFill>
        <p:spPr>
          <a:xfrm>
            <a:off x="10344151" y="0"/>
            <a:ext cx="1847849" cy="1214438"/>
          </a:xfrm>
          <a:prstGeom prst="rect">
            <a:avLst/>
          </a:prstGeom>
        </p:spPr>
      </p:pic>
      <p:sp>
        <p:nvSpPr>
          <p:cNvPr id="24" name="Rettangolo 23"/>
          <p:cNvSpPr/>
          <p:nvPr/>
        </p:nvSpPr>
        <p:spPr>
          <a:xfrm>
            <a:off x="8801101" y="4024829"/>
            <a:ext cx="328612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Teams can 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self -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organize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, and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this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requires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 </a:t>
            </a: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empowerment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, </a:t>
            </a:r>
          </a:p>
          <a:p>
            <a:pPr lvl="0" algn="r">
              <a:lnSpc>
                <a:spcPts val="3000"/>
              </a:lnSpc>
              <a:tabLst>
                <a:tab pos="3908425" algn="l"/>
              </a:tabLst>
            </a:pPr>
            <a:r>
              <a:rPr lang="it-IT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authorization</a:t>
            </a:r>
            <a:r>
              <a:rPr lang="it-IT" sz="24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, and </a:t>
            </a:r>
            <a:r>
              <a:rPr lang="it-IT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Corbel"/>
                <a:cs typeface="Corbel"/>
                <a:sym typeface="Corbel"/>
              </a:rPr>
              <a:t>trust from management</a:t>
            </a:r>
            <a:endParaRPr lang="it-IT" sz="2400" b="1" dirty="0">
              <a:solidFill>
                <a:schemeClr val="accent1">
                  <a:lumMod val="60000"/>
                  <a:lumOff val="40000"/>
                </a:schemeClr>
              </a:solidFill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814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" y="0"/>
            <a:ext cx="12158540" cy="6858000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11112000" y="0"/>
            <a:ext cx="1080000" cy="1080000"/>
            <a:chOff x="11112000" y="0"/>
            <a:chExt cx="1080000" cy="1080000"/>
          </a:xfrm>
        </p:grpSpPr>
        <p:sp>
          <p:nvSpPr>
            <p:cNvPr id="8" name="Triangolo rettangolo 7"/>
            <p:cNvSpPr/>
            <p:nvPr/>
          </p:nvSpPr>
          <p:spPr>
            <a:xfrm rot="10800000">
              <a:off x="11112000" y="0"/>
              <a:ext cx="1080000" cy="1080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35" y="17438"/>
              <a:ext cx="577865" cy="522562"/>
            </a:xfrm>
            <a:prstGeom prst="rect">
              <a:avLst/>
            </a:prstGeom>
          </p:spPr>
        </p:pic>
      </p:grpSp>
      <p:sp>
        <p:nvSpPr>
          <p:cNvPr id="12" name="Rettangolo 11"/>
          <p:cNvSpPr/>
          <p:nvPr/>
        </p:nvSpPr>
        <p:spPr>
          <a:xfrm>
            <a:off x="16729" y="4840599"/>
            <a:ext cx="12158540" cy="1200329"/>
          </a:xfrm>
          <a:prstGeom prst="rect">
            <a:avLst/>
          </a:prstGeom>
          <a:solidFill>
            <a:srgbClr val="7A7C2E">
              <a:alpha val="88000"/>
            </a:srgb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altLang="it-IT" sz="2400" b="1" dirty="0">
                <a:cs typeface="Arial" panose="020B0604020202020204" pitchFamily="34" charset="0"/>
              </a:rPr>
              <a:t>ALIGN CONSTRAINTS</a:t>
            </a:r>
          </a:p>
          <a:p>
            <a:pPr algn="ctr"/>
            <a:r>
              <a:rPr lang="it-IT" altLang="it-IT" sz="2400" dirty="0" smtClean="0">
                <a:cs typeface="Arial" panose="020B0604020202020204" pitchFamily="34" charset="0"/>
              </a:rPr>
              <a:t>ogni sistema complesso ha bisogno di </a:t>
            </a:r>
            <a:r>
              <a:rPr lang="it-IT" altLang="it-IT" sz="2400" b="1" dirty="0" smtClean="0">
                <a:cs typeface="Arial" panose="020B0604020202020204" pitchFamily="34" charset="0"/>
              </a:rPr>
              <a:t>regole</a:t>
            </a:r>
            <a:r>
              <a:rPr lang="it-IT" altLang="it-IT" sz="2400" dirty="0" smtClean="0">
                <a:cs typeface="Arial" panose="020B0604020202020204" pitchFamily="34" charset="0"/>
              </a:rPr>
              <a:t> che lo guidino nell’auto-organizzazione, limitando </a:t>
            </a:r>
            <a:r>
              <a:rPr lang="it-IT" altLang="it-IT" sz="2400" dirty="0">
                <a:cs typeface="Arial" panose="020B0604020202020204" pitchFamily="34" charset="0"/>
              </a:rPr>
              <a:t>le </a:t>
            </a:r>
            <a:r>
              <a:rPr lang="it-IT" altLang="it-IT" sz="2400" i="1" dirty="0" smtClean="0">
                <a:cs typeface="Arial" panose="020B0604020202020204" pitchFamily="34" charset="0"/>
              </a:rPr>
              <a:t>incognite</a:t>
            </a:r>
            <a:r>
              <a:rPr lang="it-IT" altLang="it-IT" sz="2400" dirty="0" smtClean="0">
                <a:cs typeface="Arial" panose="020B0604020202020204" pitchFamily="34" charset="0"/>
              </a:rPr>
              <a:t> in relazione agli </a:t>
            </a:r>
            <a:r>
              <a:rPr lang="it-IT" altLang="it-IT" sz="2400" i="1" dirty="0" smtClean="0">
                <a:cs typeface="Arial" panose="020B0604020202020204" pitchFamily="34" charset="0"/>
              </a:rPr>
              <a:t>obiettivi</a:t>
            </a:r>
            <a:r>
              <a:rPr lang="it-IT" altLang="it-IT" sz="2400" dirty="0" smtClean="0">
                <a:cs typeface="Arial" panose="020B0604020202020204" pitchFamily="34" charset="0"/>
              </a:rPr>
              <a:t> di riferimento complessivo</a:t>
            </a:r>
            <a:endParaRPr lang="it-IT" altLang="it-IT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2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493</Words>
  <Application>Microsoft Macintosh PowerPoint</Application>
  <PresentationFormat>Widescreen</PresentationFormat>
  <Paragraphs>88</Paragraphs>
  <Slides>20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Segoe WP</vt:lpstr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Felice Pescatore</dc:creator>
  <cp:lastModifiedBy>Felice Pescatore</cp:lastModifiedBy>
  <cp:revision>56</cp:revision>
  <dcterms:created xsi:type="dcterms:W3CDTF">2016-09-14T12:45:23Z</dcterms:created>
  <dcterms:modified xsi:type="dcterms:W3CDTF">2016-09-16T08:29:22Z</dcterms:modified>
</cp:coreProperties>
</file>